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RQND Pro" charset="1" panose="00000500000000000000"/>
      <p:regular r:id="rId20"/>
    </p:embeddedFont>
    <p:embeddedFont>
      <p:font typeface="Space Mono" charset="1" panose="02000509040000020004"/>
      <p:regular r:id="rId21"/>
    </p:embeddedFont>
    <p:embeddedFont>
      <p:font typeface="RQND Pro Medium" charset="1" panose="00000500000000000000"/>
      <p:regular r:id="rId22"/>
    </p:embeddedFont>
    <p:embeddedFont>
      <p:font typeface="Poppins" charset="1" panose="00000500000000000000"/>
      <p:regular r:id="rId23"/>
    </p:embeddedFont>
    <p:embeddedFont>
      <p:font typeface="Open Sans Bold" charset="1" panose="020B0806030504020204"/>
      <p:regular r:id="rId24"/>
    </p:embeddedFont>
    <p:embeddedFont>
      <p:font typeface="Poppins Bold" charset="1" panose="00000800000000000000"/>
      <p:regular r:id="rId25"/>
    </p:embeddedFont>
    <p:embeddedFont>
      <p:font typeface="Arial Unicode Bold" charset="1" panose="020B0704020202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519367" y="-352343"/>
            <a:ext cx="10991686" cy="10991686"/>
          </a:xfrm>
          <a:custGeom>
            <a:avLst/>
            <a:gdLst/>
            <a:ahLst/>
            <a:cxnLst/>
            <a:rect r="r" b="b" t="t" l="l"/>
            <a:pathLst>
              <a:path h="10991686" w="10991686">
                <a:moveTo>
                  <a:pt x="0" y="0"/>
                </a:moveTo>
                <a:lnTo>
                  <a:pt x="10991686" y="0"/>
                </a:lnTo>
                <a:lnTo>
                  <a:pt x="10991686" y="10991686"/>
                </a:lnTo>
                <a:lnTo>
                  <a:pt x="0" y="10991686"/>
                </a:lnTo>
                <a:lnTo>
                  <a:pt x="0" y="0"/>
                </a:lnTo>
                <a:close/>
              </a:path>
            </a:pathLst>
          </a:custGeom>
          <a:blipFill>
            <a:blip r:embed="rId3">
              <a:alphaModFix amt="49000"/>
            </a:blip>
            <a:stretch>
              <a:fillRect l="0" t="0" r="0" b="0"/>
            </a:stretch>
          </a:blipFill>
        </p:spPr>
      </p:sp>
      <p:sp>
        <p:nvSpPr>
          <p:cNvPr name="Freeform 4" id="4"/>
          <p:cNvSpPr/>
          <p:nvPr/>
        </p:nvSpPr>
        <p:spPr>
          <a:xfrm flipH="false" flipV="false" rot="0">
            <a:off x="2012386" y="3447475"/>
            <a:ext cx="2797197" cy="2746339"/>
          </a:xfrm>
          <a:custGeom>
            <a:avLst/>
            <a:gdLst/>
            <a:ahLst/>
            <a:cxnLst/>
            <a:rect r="r" b="b" t="t" l="l"/>
            <a:pathLst>
              <a:path h="2746339" w="2797197">
                <a:moveTo>
                  <a:pt x="0" y="0"/>
                </a:moveTo>
                <a:lnTo>
                  <a:pt x="2797197" y="0"/>
                </a:lnTo>
                <a:lnTo>
                  <a:pt x="2797197" y="2746339"/>
                </a:lnTo>
                <a:lnTo>
                  <a:pt x="0" y="2746339"/>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276476" y="3192692"/>
            <a:ext cx="13735049" cy="3001121"/>
          </a:xfrm>
          <a:prstGeom prst="rect">
            <a:avLst/>
          </a:prstGeom>
        </p:spPr>
        <p:txBody>
          <a:bodyPr anchor="t" rtlCol="false" tIns="0" lIns="0" bIns="0" rIns="0">
            <a:spAutoFit/>
          </a:bodyPr>
          <a:lstStyle/>
          <a:p>
            <a:pPr algn="ctr">
              <a:lnSpc>
                <a:spcPts val="24545"/>
              </a:lnSpc>
              <a:spcBef>
                <a:spcPct val="0"/>
              </a:spcBef>
            </a:pPr>
            <a:r>
              <a:rPr lang="en-US" sz="17532">
                <a:solidFill>
                  <a:srgbClr val="FFFFFF"/>
                </a:solidFill>
                <a:latin typeface="RQND Pro"/>
                <a:ea typeface="RQND Pro"/>
                <a:cs typeface="RQND Pro"/>
                <a:sym typeface="RQND Pro"/>
              </a:rPr>
              <a:t>git &amp; github</a:t>
            </a:r>
          </a:p>
        </p:txBody>
      </p:sp>
      <p:sp>
        <p:nvSpPr>
          <p:cNvPr name="TextBox 6" id="6"/>
          <p:cNvSpPr txBox="true"/>
          <p:nvPr/>
        </p:nvSpPr>
        <p:spPr>
          <a:xfrm rot="0">
            <a:off x="5564740" y="6146189"/>
            <a:ext cx="7524055" cy="373327"/>
          </a:xfrm>
          <a:prstGeom prst="rect">
            <a:avLst/>
          </a:prstGeom>
        </p:spPr>
        <p:txBody>
          <a:bodyPr anchor="t" rtlCol="false" tIns="0" lIns="0" bIns="0" rIns="0">
            <a:spAutoFit/>
          </a:bodyPr>
          <a:lstStyle/>
          <a:p>
            <a:pPr algn="ctr">
              <a:lnSpc>
                <a:spcPts val="3047"/>
              </a:lnSpc>
              <a:spcBef>
                <a:spcPct val="0"/>
              </a:spcBef>
            </a:pPr>
            <a:r>
              <a:rPr lang="en-US" sz="2177" spc="1741">
                <a:solidFill>
                  <a:srgbClr val="FFFFFF"/>
                </a:solidFill>
                <a:latin typeface="Space Mono"/>
                <a:ea typeface="Space Mono"/>
                <a:cs typeface="Space Mono"/>
                <a:sym typeface="Space Mono"/>
              </a:rPr>
              <a:t>BY KELOMPOK II</a:t>
            </a:r>
          </a:p>
        </p:txBody>
      </p:sp>
      <p:sp>
        <p:nvSpPr>
          <p:cNvPr name="TextBox 7" id="7"/>
          <p:cNvSpPr txBox="true"/>
          <p:nvPr/>
        </p:nvSpPr>
        <p:spPr>
          <a:xfrm rot="0">
            <a:off x="5381972" y="3468917"/>
            <a:ext cx="7524055" cy="432383"/>
          </a:xfrm>
          <a:prstGeom prst="rect">
            <a:avLst/>
          </a:prstGeom>
        </p:spPr>
        <p:txBody>
          <a:bodyPr anchor="t" rtlCol="false" tIns="0" lIns="0" bIns="0" rIns="0">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PRESENTASI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32902" y="4288581"/>
            <a:ext cx="16622195" cy="2381515"/>
          </a:xfrm>
          <a:prstGeom prst="rect">
            <a:avLst/>
          </a:prstGeom>
        </p:spPr>
        <p:txBody>
          <a:bodyPr anchor="t" rtlCol="false" tIns="0" lIns="0" bIns="0" rIns="0">
            <a:spAutoFit/>
          </a:bodyPr>
          <a:lstStyle/>
          <a:p>
            <a:pPr algn="l">
              <a:lnSpc>
                <a:spcPts val="4715"/>
              </a:lnSpc>
            </a:pPr>
            <a:r>
              <a:rPr lang="en-US" sz="3368">
                <a:solidFill>
                  <a:srgbClr val="FFFFFF"/>
                </a:solidFill>
                <a:latin typeface="Poppins"/>
                <a:ea typeface="Poppins"/>
                <a:cs typeface="Poppins"/>
                <a:sym typeface="Poppins"/>
              </a:rPr>
              <a:t>Fungsinya untuk Membatalkan commit terakhir, Perubahan file tetap disimpan di staging area DanBerguna jika ingin memperbaiki pesan commit atau menggabungkan commit</a:t>
            </a:r>
          </a:p>
          <a:p>
            <a:pPr algn="l">
              <a:lnSpc>
                <a:spcPts val="4715"/>
              </a:lnSpc>
              <a:spcBef>
                <a:spcPct val="0"/>
              </a:spcBef>
            </a:pPr>
          </a:p>
        </p:txBody>
      </p:sp>
      <p:sp>
        <p:nvSpPr>
          <p:cNvPr name="TextBox 6" id="6"/>
          <p:cNvSpPr txBox="true"/>
          <p:nvPr/>
        </p:nvSpPr>
        <p:spPr>
          <a:xfrm rot="0">
            <a:off x="832902" y="2538932"/>
            <a:ext cx="6191413"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reset --soft</a:t>
            </a:r>
          </a:p>
        </p:txBody>
      </p:sp>
      <p:sp>
        <p:nvSpPr>
          <p:cNvPr name="TextBox 7" id="7"/>
          <p:cNvSpPr txBox="true"/>
          <p:nvPr/>
        </p:nvSpPr>
        <p:spPr>
          <a:xfrm rot="0">
            <a:off x="3006930" y="6536746"/>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8" id="8"/>
          <p:cNvSpPr txBox="true"/>
          <p:nvPr/>
        </p:nvSpPr>
        <p:spPr>
          <a:xfrm rot="0">
            <a:off x="5923708" y="7281344"/>
            <a:ext cx="6530131" cy="609798"/>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git reset --soft &lt;commit_id&gt;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51971" y="3449066"/>
            <a:ext cx="16622195" cy="1790943"/>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Fungsinya untuk Membatalkan commit terakhir, Perubahan file dikembalikan ke working directory (belum di-stage) Dan Cocok untuk memperbaiki file sebelum di-add ulang</a:t>
            </a:r>
          </a:p>
        </p:txBody>
      </p:sp>
      <p:sp>
        <p:nvSpPr>
          <p:cNvPr name="TextBox 6" id="6"/>
          <p:cNvSpPr txBox="true"/>
          <p:nvPr/>
        </p:nvSpPr>
        <p:spPr>
          <a:xfrm rot="0">
            <a:off x="-774365" y="1370740"/>
            <a:ext cx="10791197"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reset --mixed</a:t>
            </a:r>
          </a:p>
        </p:txBody>
      </p:sp>
      <p:sp>
        <p:nvSpPr>
          <p:cNvPr name="TextBox 7" id="7"/>
          <p:cNvSpPr txBox="true"/>
          <p:nvPr/>
        </p:nvSpPr>
        <p:spPr>
          <a:xfrm rot="0">
            <a:off x="2811132" y="5725381"/>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8" id="8"/>
          <p:cNvSpPr txBox="true"/>
          <p:nvPr/>
        </p:nvSpPr>
        <p:spPr>
          <a:xfrm rot="0">
            <a:off x="5727911" y="6469979"/>
            <a:ext cx="9093195" cy="609798"/>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git reset --mixed &lt;commit_id&gt;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37105" y="3657366"/>
            <a:ext cx="16622195" cy="1790943"/>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Funsinya untuk Membatalkan commit terakhir,Semua perubahan dihapus total (baik di staging area maupun working directory) Dan hati hati Perubahan bisa benar-benar hilang</a:t>
            </a:r>
          </a:p>
        </p:txBody>
      </p:sp>
      <p:sp>
        <p:nvSpPr>
          <p:cNvPr name="TextBox 6" id="6"/>
          <p:cNvSpPr txBox="true"/>
          <p:nvPr/>
        </p:nvSpPr>
        <p:spPr>
          <a:xfrm rot="0">
            <a:off x="332312" y="2306919"/>
            <a:ext cx="10791197"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reset --Hard</a:t>
            </a:r>
          </a:p>
        </p:txBody>
      </p:sp>
      <p:sp>
        <p:nvSpPr>
          <p:cNvPr name="TextBox 7" id="7"/>
          <p:cNvSpPr txBox="true"/>
          <p:nvPr/>
        </p:nvSpPr>
        <p:spPr>
          <a:xfrm rot="0">
            <a:off x="2811132" y="5725381"/>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8" id="8"/>
          <p:cNvSpPr txBox="true"/>
          <p:nvPr/>
        </p:nvSpPr>
        <p:spPr>
          <a:xfrm rot="0">
            <a:off x="5727911" y="6469979"/>
            <a:ext cx="6736092" cy="609798"/>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git reset --hard &lt;commit_id&gt;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51971" y="3246943"/>
            <a:ext cx="16622195" cy="1790943"/>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digunakan untuk membatalkan perubahan dari commit tertentu dengan cara membuat commit baru. Jadi, commit lama tetap ada di riwayat, hanya ditambahkan commit baru yang “membalikkan” perubahan itu.</a:t>
            </a:r>
          </a:p>
        </p:txBody>
      </p:sp>
      <p:sp>
        <p:nvSpPr>
          <p:cNvPr name="TextBox 6" id="6"/>
          <p:cNvSpPr txBox="true"/>
          <p:nvPr/>
        </p:nvSpPr>
        <p:spPr>
          <a:xfrm rot="0">
            <a:off x="332312" y="1659219"/>
            <a:ext cx="10791197"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Revert</a:t>
            </a:r>
          </a:p>
        </p:txBody>
      </p:sp>
      <p:sp>
        <p:nvSpPr>
          <p:cNvPr name="TextBox 7" id="7"/>
          <p:cNvSpPr txBox="true"/>
          <p:nvPr/>
        </p:nvSpPr>
        <p:spPr>
          <a:xfrm rot="0">
            <a:off x="2811132" y="5725381"/>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8" id="8"/>
          <p:cNvSpPr txBox="true"/>
          <p:nvPr/>
        </p:nvSpPr>
        <p:spPr>
          <a:xfrm rot="0">
            <a:off x="5727911" y="6630170"/>
            <a:ext cx="5395598" cy="609798"/>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git revert &lt;commit_id&gt;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0844"/>
        </a:solidFill>
      </p:bgPr>
    </p:bg>
    <p:spTree>
      <p:nvGrpSpPr>
        <p:cNvPr id="1" name=""/>
        <p:cNvGrpSpPr/>
        <p:nvPr/>
      </p:nvGrpSpPr>
      <p:grpSpPr>
        <a:xfrm>
          <a:off x="0" y="0"/>
          <a:ext cx="0" cy="0"/>
          <a:chOff x="0" y="0"/>
          <a:chExt cx="0" cy="0"/>
        </a:xfrm>
      </p:grpSpPr>
      <p:grpSp>
        <p:nvGrpSpPr>
          <p:cNvPr name="Group 2" id="2"/>
          <p:cNvGrpSpPr/>
          <p:nvPr/>
        </p:nvGrpSpPr>
        <p:grpSpPr>
          <a:xfrm rot="0">
            <a:off x="1550956" y="-2449544"/>
            <a:ext cx="15186088" cy="151860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3135" y="-1637365"/>
            <a:ext cx="13561729" cy="135617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3223252" y="5095875"/>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grpSp>
        <p:nvGrpSpPr>
          <p:cNvPr name="Group 9" id="9"/>
          <p:cNvGrpSpPr/>
          <p:nvPr/>
        </p:nvGrpSpPr>
        <p:grpSpPr>
          <a:xfrm rot="0">
            <a:off x="3268988" y="-731512"/>
            <a:ext cx="11750025" cy="117500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H="true">
            <a:off x="-4129105" y="5579821"/>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3" id="13"/>
          <p:cNvSpPr/>
          <p:nvPr/>
        </p:nvSpPr>
        <p:spPr>
          <a:xfrm flipH="true">
            <a:off x="-4903184" y="6067185"/>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AutoShape 14" id="14"/>
          <p:cNvSpPr/>
          <p:nvPr/>
        </p:nvSpPr>
        <p:spPr>
          <a:xfrm>
            <a:off x="15019012" y="5048250"/>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AutoShape 15" id="15"/>
          <p:cNvSpPr/>
          <p:nvPr/>
        </p:nvSpPr>
        <p:spPr>
          <a:xfrm flipH="true">
            <a:off x="15905815" y="5532196"/>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6" id="16"/>
          <p:cNvSpPr/>
          <p:nvPr/>
        </p:nvSpPr>
        <p:spPr>
          <a:xfrm flipH="true">
            <a:off x="16670369" y="6114810"/>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Freeform 17" id="17"/>
          <p:cNvSpPr/>
          <p:nvPr/>
        </p:nvSpPr>
        <p:spPr>
          <a:xfrm flipH="false" flipV="false" rot="0">
            <a:off x="4731980" y="4087569"/>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085928" y="2204631"/>
            <a:ext cx="8116145" cy="2938869"/>
          </a:xfrm>
          <a:prstGeom prst="rect">
            <a:avLst/>
          </a:prstGeom>
        </p:spPr>
        <p:txBody>
          <a:bodyPr anchor="t" rtlCol="false" tIns="0" lIns="0" bIns="0" rIns="0">
            <a:spAutoFit/>
          </a:bodyPr>
          <a:lstStyle/>
          <a:p>
            <a:pPr algn="ctr">
              <a:lnSpc>
                <a:spcPts val="11547"/>
              </a:lnSpc>
            </a:pPr>
            <a:r>
              <a:rPr lang="en-US" b="true" sz="13121" spc="-826">
                <a:solidFill>
                  <a:srgbClr val="FFFFFF"/>
                </a:solidFill>
                <a:latin typeface="Arial Unicode Bold"/>
                <a:ea typeface="Arial Unicode Bold"/>
                <a:cs typeface="Arial Unicode Bold"/>
                <a:sym typeface="Arial Unicode Bold"/>
              </a:rPr>
              <a:t>Thank You</a:t>
            </a:r>
          </a:p>
        </p:txBody>
      </p:sp>
      <p:sp>
        <p:nvSpPr>
          <p:cNvPr name="Freeform 19" id="19"/>
          <p:cNvSpPr/>
          <p:nvPr/>
        </p:nvSpPr>
        <p:spPr>
          <a:xfrm flipH="false" flipV="false" rot="0">
            <a:off x="12063769" y="4039944"/>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437498" y="-214173"/>
            <a:ext cx="10753446" cy="10753446"/>
          </a:xfrm>
          <a:custGeom>
            <a:avLst/>
            <a:gdLst/>
            <a:ahLst/>
            <a:cxnLst/>
            <a:rect r="r" b="b" t="t" l="l"/>
            <a:pathLst>
              <a:path h="10753446" w="10753446">
                <a:moveTo>
                  <a:pt x="0" y="0"/>
                </a:moveTo>
                <a:lnTo>
                  <a:pt x="10753447" y="0"/>
                </a:lnTo>
                <a:lnTo>
                  <a:pt x="10753447" y="10753446"/>
                </a:lnTo>
                <a:lnTo>
                  <a:pt x="0" y="10753446"/>
                </a:lnTo>
                <a:lnTo>
                  <a:pt x="0" y="0"/>
                </a:lnTo>
                <a:close/>
              </a:path>
            </a:pathLst>
          </a:custGeom>
          <a:blipFill>
            <a:blip r:embed="rId3">
              <a:alphaModFix amt="14000"/>
            </a:blip>
            <a:stretch>
              <a:fillRect l="0" t="0" r="0" b="0"/>
            </a:stretch>
          </a:blipFill>
        </p:spPr>
      </p:sp>
      <p:sp>
        <p:nvSpPr>
          <p:cNvPr name="Freeform 4" id="4"/>
          <p:cNvSpPr/>
          <p:nvPr/>
        </p:nvSpPr>
        <p:spPr>
          <a:xfrm flipH="false" flipV="false" rot="0">
            <a:off x="7595513" y="6538662"/>
            <a:ext cx="3096974" cy="5857161"/>
          </a:xfrm>
          <a:custGeom>
            <a:avLst/>
            <a:gdLst/>
            <a:ahLst/>
            <a:cxnLst/>
            <a:rect r="r" b="b" t="t" l="l"/>
            <a:pathLst>
              <a:path h="5857161" w="3096974">
                <a:moveTo>
                  <a:pt x="0" y="0"/>
                </a:moveTo>
                <a:lnTo>
                  <a:pt x="3096974" y="0"/>
                </a:lnTo>
                <a:lnTo>
                  <a:pt x="3096974" y="5857160"/>
                </a:lnTo>
                <a:lnTo>
                  <a:pt x="0" y="5857160"/>
                </a:lnTo>
                <a:lnTo>
                  <a:pt x="0" y="0"/>
                </a:lnTo>
                <a:close/>
              </a:path>
            </a:pathLst>
          </a:custGeom>
          <a:blipFill>
            <a:blip r:embed="rId4"/>
            <a:stretch>
              <a:fillRect l="0" t="0" r="0" b="0"/>
            </a:stretch>
          </a:blipFill>
        </p:spPr>
      </p:sp>
      <p:sp>
        <p:nvSpPr>
          <p:cNvPr name="Freeform 5" id="5"/>
          <p:cNvSpPr/>
          <p:nvPr/>
        </p:nvSpPr>
        <p:spPr>
          <a:xfrm flipH="false" flipV="false" rot="0">
            <a:off x="1444170" y="3138173"/>
            <a:ext cx="2797197" cy="2746339"/>
          </a:xfrm>
          <a:custGeom>
            <a:avLst/>
            <a:gdLst/>
            <a:ahLst/>
            <a:cxnLst/>
            <a:rect r="r" b="b" t="t" l="l"/>
            <a:pathLst>
              <a:path h="2746339" w="2797197">
                <a:moveTo>
                  <a:pt x="0" y="0"/>
                </a:moveTo>
                <a:lnTo>
                  <a:pt x="2797197" y="0"/>
                </a:lnTo>
                <a:lnTo>
                  <a:pt x="2797197" y="2746339"/>
                </a:lnTo>
                <a:lnTo>
                  <a:pt x="0" y="2746339"/>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351037" y="1427960"/>
            <a:ext cx="11585927" cy="2280957"/>
          </a:xfrm>
          <a:prstGeom prst="rect">
            <a:avLst/>
          </a:prstGeom>
        </p:spPr>
        <p:txBody>
          <a:bodyPr anchor="t" rtlCol="false" tIns="0" lIns="0" bIns="0" rIns="0">
            <a:spAutoFit/>
          </a:bodyPr>
          <a:lstStyle/>
          <a:p>
            <a:pPr algn="ctr">
              <a:lnSpc>
                <a:spcPts val="18652"/>
              </a:lnSpc>
              <a:spcBef>
                <a:spcPct val="0"/>
              </a:spcBef>
            </a:pPr>
            <a:r>
              <a:rPr lang="en-US" sz="13323">
                <a:solidFill>
                  <a:srgbClr val="FFFFFF"/>
                </a:solidFill>
                <a:latin typeface="RQND Pro"/>
                <a:ea typeface="RQND Pro"/>
                <a:cs typeface="RQND Pro"/>
                <a:sym typeface="RQND Pro"/>
              </a:rPr>
              <a:t>PENGERTIAN GIT</a:t>
            </a:r>
          </a:p>
        </p:txBody>
      </p:sp>
      <p:sp>
        <p:nvSpPr>
          <p:cNvPr name="TextBox 7" id="7"/>
          <p:cNvSpPr txBox="true"/>
          <p:nvPr/>
        </p:nvSpPr>
        <p:spPr>
          <a:xfrm rot="0">
            <a:off x="5381972" y="1627985"/>
            <a:ext cx="7524055" cy="432383"/>
          </a:xfrm>
          <a:prstGeom prst="rect">
            <a:avLst/>
          </a:prstGeom>
        </p:spPr>
        <p:txBody>
          <a:bodyPr anchor="t" rtlCol="false" tIns="0" lIns="0" bIns="0" rIns="0">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KELOMPOK II</a:t>
            </a:r>
          </a:p>
        </p:txBody>
      </p:sp>
      <p:sp>
        <p:nvSpPr>
          <p:cNvPr name="TextBox 8" id="8"/>
          <p:cNvSpPr txBox="true"/>
          <p:nvPr/>
        </p:nvSpPr>
        <p:spPr>
          <a:xfrm rot="0">
            <a:off x="2842769" y="3955174"/>
            <a:ext cx="12358542" cy="2009087"/>
          </a:xfrm>
          <a:prstGeom prst="rect">
            <a:avLst/>
          </a:prstGeom>
        </p:spPr>
        <p:txBody>
          <a:bodyPr anchor="t" rtlCol="false" tIns="0" lIns="0" bIns="0" rIns="0">
            <a:spAutoFit/>
          </a:bodyPr>
          <a:lstStyle/>
          <a:p>
            <a:pPr algn="ctr">
              <a:lnSpc>
                <a:spcPts val="3187"/>
              </a:lnSpc>
              <a:spcBef>
                <a:spcPct val="0"/>
              </a:spcBef>
            </a:pPr>
            <a:r>
              <a:rPr lang="en-US" sz="2277">
                <a:solidFill>
                  <a:srgbClr val="FFFFFF"/>
                </a:solidFill>
                <a:latin typeface="Poppins"/>
                <a:ea typeface="Poppins"/>
                <a:cs typeface="Poppins"/>
                <a:sym typeface="Poppins"/>
              </a:rPr>
              <a:t>Git adalah sistem pengendali versi (Version Control System) yang berfungsi untuk mencatat dan mengatur setiap perubahan pada file atau kode dalam sebuah proyek, sehingga memudahkan pengembang dalam melacak riwayat perubahan, mengembalikan versi sebelumnya, serta berkolaborasi dengan banyak orang secara efisien dan terstruktur.</a:t>
            </a:r>
          </a:p>
        </p:txBody>
      </p:sp>
      <p:sp>
        <p:nvSpPr>
          <p:cNvPr name="TextBox 9" id="9"/>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437498" y="-214173"/>
            <a:ext cx="10753446" cy="10753446"/>
          </a:xfrm>
          <a:custGeom>
            <a:avLst/>
            <a:gdLst/>
            <a:ahLst/>
            <a:cxnLst/>
            <a:rect r="r" b="b" t="t" l="l"/>
            <a:pathLst>
              <a:path h="10753446" w="10753446">
                <a:moveTo>
                  <a:pt x="0" y="0"/>
                </a:moveTo>
                <a:lnTo>
                  <a:pt x="10753447" y="0"/>
                </a:lnTo>
                <a:lnTo>
                  <a:pt x="10753447" y="10753446"/>
                </a:lnTo>
                <a:lnTo>
                  <a:pt x="0" y="10753446"/>
                </a:lnTo>
                <a:lnTo>
                  <a:pt x="0" y="0"/>
                </a:lnTo>
                <a:close/>
              </a:path>
            </a:pathLst>
          </a:custGeom>
          <a:blipFill>
            <a:blip r:embed="rId3">
              <a:alphaModFix amt="14000"/>
            </a:blip>
            <a:stretch>
              <a:fillRect l="0" t="0" r="0" b="0"/>
            </a:stretch>
          </a:blipFill>
        </p:spPr>
      </p:sp>
      <p:sp>
        <p:nvSpPr>
          <p:cNvPr name="Freeform 4" id="4"/>
          <p:cNvSpPr/>
          <p:nvPr/>
        </p:nvSpPr>
        <p:spPr>
          <a:xfrm flipH="false" flipV="false" rot="0">
            <a:off x="5884272" y="4781836"/>
            <a:ext cx="6505848" cy="10450612"/>
          </a:xfrm>
          <a:custGeom>
            <a:avLst/>
            <a:gdLst/>
            <a:ahLst/>
            <a:cxnLst/>
            <a:rect r="r" b="b" t="t" l="l"/>
            <a:pathLst>
              <a:path h="10450612" w="6505848">
                <a:moveTo>
                  <a:pt x="0" y="0"/>
                </a:moveTo>
                <a:lnTo>
                  <a:pt x="6505848" y="0"/>
                </a:lnTo>
                <a:lnTo>
                  <a:pt x="6505848" y="10450612"/>
                </a:lnTo>
                <a:lnTo>
                  <a:pt x="0" y="10450612"/>
                </a:lnTo>
                <a:lnTo>
                  <a:pt x="0" y="0"/>
                </a:lnTo>
                <a:close/>
              </a:path>
            </a:pathLst>
          </a:custGeom>
          <a:blipFill>
            <a:blip r:embed="rId4"/>
            <a:stretch>
              <a:fillRect l="-798" t="-543" r="0" b="-18132"/>
            </a:stretch>
          </a:blipFill>
        </p:spPr>
      </p:sp>
      <p:sp>
        <p:nvSpPr>
          <p:cNvPr name="Freeform 5" id="5"/>
          <p:cNvSpPr/>
          <p:nvPr/>
        </p:nvSpPr>
        <p:spPr>
          <a:xfrm flipH="false" flipV="false" rot="0">
            <a:off x="1444170" y="3138173"/>
            <a:ext cx="2797197" cy="2746339"/>
          </a:xfrm>
          <a:custGeom>
            <a:avLst/>
            <a:gdLst/>
            <a:ahLst/>
            <a:cxnLst/>
            <a:rect r="r" b="b" t="t" l="l"/>
            <a:pathLst>
              <a:path h="2746339" w="2797197">
                <a:moveTo>
                  <a:pt x="0" y="0"/>
                </a:moveTo>
                <a:lnTo>
                  <a:pt x="2797197" y="0"/>
                </a:lnTo>
                <a:lnTo>
                  <a:pt x="2797197" y="2746339"/>
                </a:lnTo>
                <a:lnTo>
                  <a:pt x="0" y="2746339"/>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75518" y="1427960"/>
            <a:ext cx="14936963" cy="2280957"/>
          </a:xfrm>
          <a:prstGeom prst="rect">
            <a:avLst/>
          </a:prstGeom>
        </p:spPr>
        <p:txBody>
          <a:bodyPr anchor="t" rtlCol="false" tIns="0" lIns="0" bIns="0" rIns="0">
            <a:spAutoFit/>
          </a:bodyPr>
          <a:lstStyle/>
          <a:p>
            <a:pPr algn="ctr">
              <a:lnSpc>
                <a:spcPts val="18652"/>
              </a:lnSpc>
              <a:spcBef>
                <a:spcPct val="0"/>
              </a:spcBef>
            </a:pPr>
            <a:r>
              <a:rPr lang="en-US" sz="13323">
                <a:solidFill>
                  <a:srgbClr val="FFFFFF"/>
                </a:solidFill>
                <a:latin typeface="RQND Pro"/>
                <a:ea typeface="RQND Pro"/>
                <a:cs typeface="RQND Pro"/>
                <a:sym typeface="RQND Pro"/>
              </a:rPr>
              <a:t>PENGERTIAN GITHUB</a:t>
            </a:r>
          </a:p>
        </p:txBody>
      </p:sp>
      <p:sp>
        <p:nvSpPr>
          <p:cNvPr name="TextBox 7" id="7"/>
          <p:cNvSpPr txBox="true"/>
          <p:nvPr/>
        </p:nvSpPr>
        <p:spPr>
          <a:xfrm rot="0">
            <a:off x="5381972" y="1627985"/>
            <a:ext cx="7524055" cy="432383"/>
          </a:xfrm>
          <a:prstGeom prst="rect">
            <a:avLst/>
          </a:prstGeom>
        </p:spPr>
        <p:txBody>
          <a:bodyPr anchor="t" rtlCol="false" tIns="0" lIns="0" bIns="0" rIns="0">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KELOMPOK II</a:t>
            </a:r>
          </a:p>
        </p:txBody>
      </p:sp>
      <p:sp>
        <p:nvSpPr>
          <p:cNvPr name="TextBox 8" id="8"/>
          <p:cNvSpPr txBox="true"/>
          <p:nvPr/>
        </p:nvSpPr>
        <p:spPr>
          <a:xfrm rot="0">
            <a:off x="2842769" y="3955174"/>
            <a:ext cx="12358542" cy="2409137"/>
          </a:xfrm>
          <a:prstGeom prst="rect">
            <a:avLst/>
          </a:prstGeom>
        </p:spPr>
        <p:txBody>
          <a:bodyPr anchor="t" rtlCol="false" tIns="0" lIns="0" bIns="0" rIns="0">
            <a:spAutoFit/>
          </a:bodyPr>
          <a:lstStyle/>
          <a:p>
            <a:pPr algn="ctr">
              <a:lnSpc>
                <a:spcPts val="3187"/>
              </a:lnSpc>
              <a:spcBef>
                <a:spcPct val="0"/>
              </a:spcBef>
            </a:pPr>
            <a:r>
              <a:rPr lang="en-US" sz="2277">
                <a:solidFill>
                  <a:srgbClr val="FFFFFF"/>
                </a:solidFill>
                <a:latin typeface="Poppins"/>
                <a:ea typeface="Poppins"/>
                <a:cs typeface="Poppins"/>
                <a:sym typeface="Poppins"/>
              </a:rPr>
              <a:t>GitHub adalah platform berbasis web yang digunakan untuk menyimpan, mengelola, dan berbagi proyek yang menggunakan Git. Dengan GitHub, pengembang bisa berkolaborasi dalam sebuah repositori (repo), melakukan kontrol versi, mengajukan perubahan (pull request), memberi komentar, hingga mengelola proyek secara bersama-sama melalui internet.</a:t>
            </a:r>
          </a:p>
          <a:p>
            <a:pPr algn="ctr">
              <a:lnSpc>
                <a:spcPts val="3187"/>
              </a:lnSpc>
              <a:spcBef>
                <a:spcPct val="0"/>
              </a:spcBef>
            </a:pPr>
          </a:p>
        </p:txBody>
      </p:sp>
      <p:sp>
        <p:nvSpPr>
          <p:cNvPr name="TextBox 9" id="9"/>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779213" y="0"/>
            <a:ext cx="19067213" cy="14317744"/>
          </a:xfrm>
          <a:custGeom>
            <a:avLst/>
            <a:gdLst/>
            <a:ahLst/>
            <a:cxnLst/>
            <a:rect r="r" b="b" t="t" l="l"/>
            <a:pathLst>
              <a:path h="14317744" w="19067213">
                <a:moveTo>
                  <a:pt x="0" y="0"/>
                </a:moveTo>
                <a:lnTo>
                  <a:pt x="19067213" y="0"/>
                </a:lnTo>
                <a:lnTo>
                  <a:pt x="19067213" y="14317744"/>
                </a:lnTo>
                <a:lnTo>
                  <a:pt x="0" y="143177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0713" y="-344469"/>
            <a:ext cx="2797197" cy="2746339"/>
          </a:xfrm>
          <a:custGeom>
            <a:avLst/>
            <a:gdLst/>
            <a:ahLst/>
            <a:cxnLst/>
            <a:rect r="r" b="b" t="t" l="l"/>
            <a:pathLst>
              <a:path h="2746339" w="2797197">
                <a:moveTo>
                  <a:pt x="0" y="0"/>
                </a:moveTo>
                <a:lnTo>
                  <a:pt x="2797197" y="0"/>
                </a:lnTo>
                <a:lnTo>
                  <a:pt x="2797197" y="2746338"/>
                </a:lnTo>
                <a:lnTo>
                  <a:pt x="0" y="2746338"/>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68952" y="1316148"/>
            <a:ext cx="13550095" cy="1085722"/>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tujuan</a:t>
            </a:r>
          </a:p>
        </p:txBody>
      </p:sp>
      <p:sp>
        <p:nvSpPr>
          <p:cNvPr name="TextBox 6" id="6"/>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03</a:t>
            </a:r>
          </a:p>
        </p:txBody>
      </p:sp>
      <p:sp>
        <p:nvSpPr>
          <p:cNvPr name="TextBox 7" id="7"/>
          <p:cNvSpPr txBox="true"/>
          <p:nvPr/>
        </p:nvSpPr>
        <p:spPr>
          <a:xfrm rot="0">
            <a:off x="1515809" y="2974518"/>
            <a:ext cx="15743491" cy="5239333"/>
          </a:xfrm>
          <a:prstGeom prst="rect">
            <a:avLst/>
          </a:prstGeom>
        </p:spPr>
        <p:txBody>
          <a:bodyPr anchor="t" rtlCol="false" tIns="0" lIns="0" bIns="0" rIns="0">
            <a:spAutoFit/>
          </a:bodyPr>
          <a:lstStyle/>
          <a:p>
            <a:pPr algn="just">
              <a:lnSpc>
                <a:spcPts val="4167"/>
              </a:lnSpc>
            </a:pPr>
            <a:r>
              <a:rPr lang="en-US" sz="2977">
                <a:solidFill>
                  <a:srgbClr val="FFFFFF"/>
                </a:solidFill>
                <a:latin typeface="Poppins"/>
                <a:ea typeface="Poppins"/>
                <a:cs typeface="Poppins"/>
                <a:sym typeface="Poppins"/>
              </a:rPr>
              <a:t>Learning Objectives</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Mengerti cara kembali ke versi sebelumnya dari project dengan Git.</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Mengetahui cara memperbaiki atau membatalkan perubahan di masa lalu.</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Belajar bagaimana mengabaikan perubahan file tertentu di repository.</a:t>
            </a:r>
          </a:p>
          <a:p>
            <a:pPr algn="just">
              <a:lnSpc>
                <a:spcPts val="4167"/>
              </a:lnSpc>
            </a:pPr>
            <a:r>
              <a:rPr lang="en-US" sz="2977">
                <a:solidFill>
                  <a:srgbClr val="FFFFFF"/>
                </a:solidFill>
                <a:latin typeface="Poppins"/>
                <a:ea typeface="Poppins"/>
                <a:cs typeface="Poppins"/>
                <a:sym typeface="Poppins"/>
              </a:rPr>
              <a:t>Topics</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Melihat detail perubahan</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Git Checkout</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Git Reset</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Git Revert</a:t>
            </a:r>
          </a:p>
          <a:p>
            <a:pPr algn="just">
              <a:lnSpc>
                <a:spcPts val="416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57273" y="4453230"/>
            <a:ext cx="11459485" cy="5377843"/>
          </a:xfrm>
          <a:custGeom>
            <a:avLst/>
            <a:gdLst/>
            <a:ahLst/>
            <a:cxnLst/>
            <a:rect r="r" b="b" t="t" l="l"/>
            <a:pathLst>
              <a:path h="5377843" w="11459485">
                <a:moveTo>
                  <a:pt x="0" y="0"/>
                </a:moveTo>
                <a:lnTo>
                  <a:pt x="11459484" y="0"/>
                </a:lnTo>
                <a:lnTo>
                  <a:pt x="11459484" y="5377843"/>
                </a:lnTo>
                <a:lnTo>
                  <a:pt x="0" y="5377843"/>
                </a:lnTo>
                <a:lnTo>
                  <a:pt x="0" y="0"/>
                </a:lnTo>
                <a:close/>
              </a:path>
            </a:pathLst>
          </a:custGeom>
          <a:blipFill>
            <a:blip r:embed="rId5"/>
            <a:stretch>
              <a:fillRect l="0" t="-3205" r="0" b="-2463"/>
            </a:stretch>
          </a:blipFill>
        </p:spPr>
      </p:sp>
      <p:sp>
        <p:nvSpPr>
          <p:cNvPr name="TextBox 6" id="6"/>
          <p:cNvSpPr txBox="true"/>
          <p:nvPr/>
        </p:nvSpPr>
        <p:spPr>
          <a:xfrm rot="0">
            <a:off x="637105" y="370317"/>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7" id="7"/>
          <p:cNvSpPr txBox="true"/>
          <p:nvPr/>
        </p:nvSpPr>
        <p:spPr>
          <a:xfrm rot="0">
            <a:off x="637105" y="2480061"/>
            <a:ext cx="16622195" cy="1200326"/>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 Untuk melihat secera jelas perubahan yang terjadi Seperti baris mana yang ditambah (+) atau dihapus (-)</a:t>
            </a:r>
          </a:p>
        </p:txBody>
      </p:sp>
      <p:sp>
        <p:nvSpPr>
          <p:cNvPr name="TextBox 8" id="8"/>
          <p:cNvSpPr txBox="true"/>
          <p:nvPr/>
        </p:nvSpPr>
        <p:spPr>
          <a:xfrm rot="0">
            <a:off x="7378750" y="1353743"/>
            <a:ext cx="3138904" cy="962518"/>
          </a:xfrm>
          <a:prstGeom prst="rect">
            <a:avLst/>
          </a:prstGeom>
        </p:spPr>
        <p:txBody>
          <a:bodyPr anchor="t" rtlCol="false" tIns="0" lIns="0" bIns="0" rIns="0">
            <a:spAutoFit/>
          </a:bodyPr>
          <a:lstStyle/>
          <a:p>
            <a:pPr algn="ctr">
              <a:lnSpc>
                <a:spcPts val="7895"/>
              </a:lnSpc>
            </a:pPr>
            <a:r>
              <a:rPr lang="en-US" sz="5639" b="true">
                <a:solidFill>
                  <a:srgbClr val="FFFFFF"/>
                </a:solidFill>
                <a:latin typeface="Open Sans Bold"/>
                <a:ea typeface="Open Sans Bold"/>
                <a:cs typeface="Open Sans Bold"/>
                <a:sym typeface="Open Sans Bold"/>
              </a:rPr>
              <a:t>Git dif</a:t>
            </a:r>
          </a:p>
        </p:txBody>
      </p:sp>
      <p:sp>
        <p:nvSpPr>
          <p:cNvPr name="TextBox 9" id="9"/>
          <p:cNvSpPr txBox="true"/>
          <p:nvPr/>
        </p:nvSpPr>
        <p:spPr>
          <a:xfrm rot="0">
            <a:off x="594772" y="3980348"/>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22151" y="5264347"/>
            <a:ext cx="10774915" cy="4548757"/>
          </a:xfrm>
          <a:custGeom>
            <a:avLst/>
            <a:gdLst/>
            <a:ahLst/>
            <a:cxnLst/>
            <a:rect r="r" b="b" t="t" l="l"/>
            <a:pathLst>
              <a:path h="4548757" w="10774915">
                <a:moveTo>
                  <a:pt x="0" y="0"/>
                </a:moveTo>
                <a:lnTo>
                  <a:pt x="10774916" y="0"/>
                </a:lnTo>
                <a:lnTo>
                  <a:pt x="10774916" y="4548757"/>
                </a:lnTo>
                <a:lnTo>
                  <a:pt x="0" y="4548757"/>
                </a:lnTo>
                <a:lnTo>
                  <a:pt x="0" y="0"/>
                </a:lnTo>
                <a:close/>
              </a:path>
            </a:pathLst>
          </a:custGeom>
          <a:blipFill>
            <a:blip r:embed="rId5"/>
            <a:stretch>
              <a:fillRect l="0" t="0" r="-4884" b="0"/>
            </a:stretch>
          </a:blipFill>
        </p:spPr>
      </p:sp>
      <p:sp>
        <p:nvSpPr>
          <p:cNvPr name="TextBox 6" id="6"/>
          <p:cNvSpPr txBox="true"/>
          <p:nvPr/>
        </p:nvSpPr>
        <p:spPr>
          <a:xfrm rot="0">
            <a:off x="637105" y="500688"/>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7" id="7"/>
          <p:cNvSpPr txBox="true"/>
          <p:nvPr/>
        </p:nvSpPr>
        <p:spPr>
          <a:xfrm rot="0">
            <a:off x="1151431" y="2545028"/>
            <a:ext cx="15111818" cy="1790876"/>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Untuk menampilkan status file di repository seperti : File baru (untracked), File yang berubah tapi belum di-stagge, dan File yang sudah siap di-commit</a:t>
            </a:r>
          </a:p>
        </p:txBody>
      </p:sp>
      <p:sp>
        <p:nvSpPr>
          <p:cNvPr name="TextBox 8" id="8"/>
          <p:cNvSpPr txBox="true"/>
          <p:nvPr/>
        </p:nvSpPr>
        <p:spPr>
          <a:xfrm rot="0">
            <a:off x="4948505" y="1474589"/>
            <a:ext cx="6832179"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Status</a:t>
            </a:r>
          </a:p>
        </p:txBody>
      </p:sp>
      <p:sp>
        <p:nvSpPr>
          <p:cNvPr name="TextBox 9" id="9"/>
          <p:cNvSpPr txBox="true"/>
          <p:nvPr/>
        </p:nvSpPr>
        <p:spPr>
          <a:xfrm rot="0">
            <a:off x="1028700" y="4791464"/>
            <a:ext cx="2544132" cy="81238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610739" y="4192452"/>
            <a:ext cx="13648561" cy="5753609"/>
          </a:xfrm>
          <a:custGeom>
            <a:avLst/>
            <a:gdLst/>
            <a:ahLst/>
            <a:cxnLst/>
            <a:rect r="r" b="b" t="t" l="l"/>
            <a:pathLst>
              <a:path h="5753609" w="13648561">
                <a:moveTo>
                  <a:pt x="0" y="0"/>
                </a:moveTo>
                <a:lnTo>
                  <a:pt x="13648561" y="0"/>
                </a:lnTo>
                <a:lnTo>
                  <a:pt x="13648561" y="5753609"/>
                </a:lnTo>
                <a:lnTo>
                  <a:pt x="0" y="5753609"/>
                </a:lnTo>
                <a:lnTo>
                  <a:pt x="0" y="0"/>
                </a:lnTo>
                <a:close/>
              </a:path>
            </a:pathLst>
          </a:custGeom>
          <a:blipFill>
            <a:blip r:embed="rId5"/>
            <a:stretch>
              <a:fillRect l="0" t="-4079" r="0" b="0"/>
            </a:stretch>
          </a:blipFill>
        </p:spPr>
      </p:sp>
      <p:sp>
        <p:nvSpPr>
          <p:cNvPr name="TextBox 6" id="6"/>
          <p:cNvSpPr txBox="true"/>
          <p:nvPr/>
        </p:nvSpPr>
        <p:spPr>
          <a:xfrm rot="0">
            <a:off x="637105" y="370317"/>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7" id="7"/>
          <p:cNvSpPr txBox="true"/>
          <p:nvPr/>
        </p:nvSpPr>
        <p:spPr>
          <a:xfrm rot="0">
            <a:off x="832902" y="2577744"/>
            <a:ext cx="16622195" cy="1200326"/>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Berfungsi untuk melihat riwayat commit secara lengkap Seperti siapa yang commit, kapan, dan pesan commit</a:t>
            </a:r>
          </a:p>
        </p:txBody>
      </p:sp>
      <p:sp>
        <p:nvSpPr>
          <p:cNvPr name="TextBox 8" id="8"/>
          <p:cNvSpPr txBox="true"/>
          <p:nvPr/>
        </p:nvSpPr>
        <p:spPr>
          <a:xfrm rot="0">
            <a:off x="7455690" y="1334693"/>
            <a:ext cx="3376619" cy="1085932"/>
          </a:xfrm>
          <a:prstGeom prst="rect">
            <a:avLst/>
          </a:prstGeom>
        </p:spPr>
        <p:txBody>
          <a:bodyPr anchor="t" rtlCol="false" tIns="0" lIns="0" bIns="0" rIns="0">
            <a:spAutoFit/>
          </a:bodyPr>
          <a:lstStyle/>
          <a:p>
            <a:pPr algn="ctr">
              <a:lnSpc>
                <a:spcPts val="8845"/>
              </a:lnSpc>
            </a:pPr>
            <a:r>
              <a:rPr lang="en-US" sz="6317" b="true">
                <a:solidFill>
                  <a:srgbClr val="FFFFFF"/>
                </a:solidFill>
                <a:latin typeface="Open Sans Bold"/>
                <a:ea typeface="Open Sans Bold"/>
                <a:cs typeface="Open Sans Bold"/>
                <a:sym typeface="Open Sans Bold"/>
              </a:rPr>
              <a:t>Git log</a:t>
            </a:r>
          </a:p>
        </p:txBody>
      </p:sp>
      <p:sp>
        <p:nvSpPr>
          <p:cNvPr name="TextBox 9" id="9"/>
          <p:cNvSpPr txBox="true"/>
          <p:nvPr/>
        </p:nvSpPr>
        <p:spPr>
          <a:xfrm rot="0">
            <a:off x="776878" y="4059102"/>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81464" y="5690125"/>
            <a:ext cx="13925072" cy="2543509"/>
          </a:xfrm>
          <a:custGeom>
            <a:avLst/>
            <a:gdLst/>
            <a:ahLst/>
            <a:cxnLst/>
            <a:rect r="r" b="b" t="t" l="l"/>
            <a:pathLst>
              <a:path h="2543509" w="13925072">
                <a:moveTo>
                  <a:pt x="0" y="0"/>
                </a:moveTo>
                <a:lnTo>
                  <a:pt x="13925072" y="0"/>
                </a:lnTo>
                <a:lnTo>
                  <a:pt x="13925072" y="2543509"/>
                </a:lnTo>
                <a:lnTo>
                  <a:pt x="0" y="2543509"/>
                </a:lnTo>
                <a:lnTo>
                  <a:pt x="0" y="0"/>
                </a:lnTo>
                <a:close/>
              </a:path>
            </a:pathLst>
          </a:custGeom>
          <a:blipFill>
            <a:blip r:embed="rId5"/>
            <a:stretch>
              <a:fillRect l="0" t="0" r="0" b="0"/>
            </a:stretch>
          </a:blipFill>
        </p:spPr>
      </p:sp>
      <p:sp>
        <p:nvSpPr>
          <p:cNvPr name="TextBox 6" id="6"/>
          <p:cNvSpPr txBox="true"/>
          <p:nvPr/>
        </p:nvSpPr>
        <p:spPr>
          <a:xfrm rot="0">
            <a:off x="637105" y="529128"/>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7" id="7"/>
          <p:cNvSpPr txBox="true"/>
          <p:nvPr/>
        </p:nvSpPr>
        <p:spPr>
          <a:xfrm rot="0">
            <a:off x="637105" y="3010347"/>
            <a:ext cx="16622195" cy="1200326"/>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Menampilkan riwayat commit secara singkat (1 baris per commit) Supaya Lebih mudah dibaca dan untuk melihat daftar commit</a:t>
            </a:r>
          </a:p>
        </p:txBody>
      </p:sp>
      <p:sp>
        <p:nvSpPr>
          <p:cNvPr name="TextBox 8" id="8"/>
          <p:cNvSpPr txBox="true"/>
          <p:nvPr/>
        </p:nvSpPr>
        <p:spPr>
          <a:xfrm rot="0">
            <a:off x="5151097" y="1874459"/>
            <a:ext cx="6832179"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log –-oneline</a:t>
            </a:r>
          </a:p>
        </p:txBody>
      </p:sp>
      <p:sp>
        <p:nvSpPr>
          <p:cNvPr name="TextBox 9" id="9"/>
          <p:cNvSpPr txBox="true"/>
          <p:nvPr/>
        </p:nvSpPr>
        <p:spPr>
          <a:xfrm rot="0">
            <a:off x="594772" y="4607608"/>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79438" y="3909613"/>
            <a:ext cx="16622195" cy="1200371"/>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 Untuk mengambil versi file dari commit tertentu. Cocok kalau hanya ingin melihat isi file lama, tanpa mengubah seluruh project.</a:t>
            </a:r>
          </a:p>
        </p:txBody>
      </p:sp>
      <p:sp>
        <p:nvSpPr>
          <p:cNvPr name="TextBox 6" id="6"/>
          <p:cNvSpPr txBox="true"/>
          <p:nvPr/>
        </p:nvSpPr>
        <p:spPr>
          <a:xfrm rot="0">
            <a:off x="5574446" y="1421226"/>
            <a:ext cx="6832179"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Chekout</a:t>
            </a:r>
          </a:p>
        </p:txBody>
      </p:sp>
      <p:sp>
        <p:nvSpPr>
          <p:cNvPr name="TextBox 7" id="7"/>
          <p:cNvSpPr txBox="true"/>
          <p:nvPr/>
        </p:nvSpPr>
        <p:spPr>
          <a:xfrm rot="0">
            <a:off x="637105" y="5506875"/>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8" id="8"/>
          <p:cNvSpPr txBox="true"/>
          <p:nvPr/>
        </p:nvSpPr>
        <p:spPr>
          <a:xfrm rot="0">
            <a:off x="4306631" y="5535450"/>
            <a:ext cx="9367809" cy="3562526"/>
          </a:xfrm>
          <a:prstGeom prst="rect">
            <a:avLst/>
          </a:prstGeom>
        </p:spPr>
        <p:txBody>
          <a:bodyPr anchor="t" rtlCol="false" tIns="0" lIns="0" bIns="0" rIns="0">
            <a:spAutoFit/>
          </a:bodyPr>
          <a:lstStyle/>
          <a:p>
            <a:pPr algn="l">
              <a:lnSpc>
                <a:spcPts val="4715"/>
              </a:lnSpc>
            </a:pPr>
            <a:r>
              <a:rPr lang="en-US" sz="3368">
                <a:solidFill>
                  <a:srgbClr val="FFFFFF"/>
                </a:solidFill>
                <a:latin typeface="Poppins"/>
                <a:ea typeface="Poppins"/>
                <a:cs typeface="Poppins"/>
                <a:sym typeface="Poppins"/>
              </a:rPr>
              <a:t>Kembali ke commit tertentu</a:t>
            </a:r>
          </a:p>
          <a:p>
            <a:pPr algn="l">
              <a:lnSpc>
                <a:spcPts val="4715"/>
              </a:lnSpc>
            </a:pPr>
            <a:r>
              <a:rPr lang="en-US" sz="3368">
                <a:solidFill>
                  <a:srgbClr val="FFFFFF"/>
                </a:solidFill>
                <a:latin typeface="Poppins"/>
                <a:ea typeface="Poppins"/>
                <a:cs typeface="Poppins"/>
                <a:sym typeface="Poppins"/>
              </a:rPr>
              <a:t>git checkout &lt;commit_id&gt;</a:t>
            </a:r>
          </a:p>
          <a:p>
            <a:pPr algn="l">
              <a:lnSpc>
                <a:spcPts val="4715"/>
              </a:lnSpc>
            </a:pPr>
          </a:p>
          <a:p>
            <a:pPr algn="l">
              <a:lnSpc>
                <a:spcPts val="4715"/>
              </a:lnSpc>
            </a:pPr>
            <a:r>
              <a:rPr lang="en-US" sz="3368">
                <a:solidFill>
                  <a:srgbClr val="FFFFFF"/>
                </a:solidFill>
                <a:latin typeface="Poppins"/>
                <a:ea typeface="Poppins"/>
                <a:cs typeface="Poppins"/>
                <a:sym typeface="Poppins"/>
              </a:rPr>
              <a:t>Pulihkan commit ke branch</a:t>
            </a:r>
          </a:p>
          <a:p>
            <a:pPr algn="l">
              <a:lnSpc>
                <a:spcPts val="4715"/>
              </a:lnSpc>
            </a:pPr>
            <a:r>
              <a:rPr lang="en-US" sz="3368">
                <a:solidFill>
                  <a:srgbClr val="FFFFFF"/>
                </a:solidFill>
                <a:latin typeface="Poppins"/>
                <a:ea typeface="Poppins"/>
                <a:cs typeface="Poppins"/>
                <a:sym typeface="Poppins"/>
              </a:rPr>
              <a:t>git checkout main</a:t>
            </a:r>
          </a:p>
          <a:p>
            <a:pPr algn="l">
              <a:lnSpc>
                <a:spcPts val="471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DAGxVGiGKoI</dc:identifier>
  <dcterms:modified xsi:type="dcterms:W3CDTF">2011-08-01T06:04:30Z</dcterms:modified>
  <cp:revision>1</cp:revision>
  <dc:title>git &amp; github</dc:title>
</cp:coreProperties>
</file>